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ableStyles" Target="tableStyles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theme" Target="theme/theme1.xml" Id="rId17" /><Relationship Type="http://schemas.openxmlformats.org/officeDocument/2006/relationships/slide" Target="slides/slide1.xml" Id="rId2" /><Relationship Type="http://schemas.openxmlformats.org/officeDocument/2006/relationships/viewProps" Target="view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presProps" Target="presProp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7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2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6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9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6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1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85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25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407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44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13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434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5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1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5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wikiwand.com/kk/%D0%96%D2%B1%D0%BC%D1%8B%D1%8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ru-RU" dirty="0" err="1">
                <a:latin typeface="Times New Roman"/>
                <a:cs typeface="Times New Roman"/>
              </a:rPr>
              <a:t>Еңбекті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ұйымдастыру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4635" y="3886200"/>
            <a:ext cx="5656353" cy="13715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ru-RU" dirty="0" err="1"/>
              <a:t>Ұжымдық</a:t>
            </a:r>
            <a:r>
              <a:rPr lang="ru-RU" dirty="0"/>
              <a:t> </a:t>
            </a:r>
            <a:r>
              <a:rPr lang="ru-RU" dirty="0" err="1"/>
              <a:t>формаларының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мен </a:t>
            </a:r>
            <a:r>
              <a:rPr lang="ru-RU" dirty="0" err="1"/>
              <a:t>ерешеліктері</a:t>
            </a:r>
          </a:p>
        </p:txBody>
      </p:sp>
    </p:spTree>
    <p:extLst>
      <p:ext uri="{BB962C8B-B14F-4D97-AF65-F5344CB8AC3E}">
        <p14:creationId xmlns:p14="http://schemas.microsoft.com/office/powerpoint/2010/main" val="2261586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E318AF0D-F5D7-4C74-9D32-565857A65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3055259"/>
            <a:ext cx="4770407" cy="28178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D45E5-EC13-4DD6-9FBF-D414DF6E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  <a:br>
              <a:rPr lang="ru-RU" dirty="0">
                <a:ea typeface="+mj-lt"/>
                <a:cs typeface="+mj-lt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7D3D28-BA70-4A57-8994-82C2F99E57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6302" y="411772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Қоғамның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басты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өндіргіш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күші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-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адамдар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Қандай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кәсіпорында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болмасын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өндіргіш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нәтижесі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адамдардың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еңбегін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дұрыс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ұйымдастыруға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байланысты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Сондықтан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еңбекті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ұйымдастыруға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әрқашан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назар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аударылуы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қажет</a:t>
            </a: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613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 descr="Изображение выглядит как человек, внеш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865436A0-7B4F-4DAC-AC74-6593FA4C0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004" y="1502740"/>
            <a:ext cx="4784784" cy="334931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B0C5C-7EBD-4C51-8F48-9F983AB4D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913775" y="244996"/>
            <a:ext cx="10364451" cy="373521"/>
          </a:xfrm>
        </p:spPr>
        <p:txBody>
          <a:bodyPr>
            <a:normAutofit fontScale="90000"/>
          </a:bodyPr>
          <a:lstStyle/>
          <a:p>
            <a:br>
              <a:rPr lang="ru-RU" dirty="0">
                <a:ea typeface="+mj-lt"/>
                <a:cs typeface="+mj-lt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6A4F5B-CAD2-4F82-A8F9-30CA0DAC78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12413"/>
            <a:ext cx="10363826" cy="52787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ұжымы</a:t>
            </a:r>
            <a:r>
              <a:rPr lang="ru-RU" dirty="0"/>
              <a:t> </a:t>
            </a:r>
            <a:r>
              <a:rPr lang="ru-RU" dirty="0" err="1"/>
              <a:t>адамдардан</a:t>
            </a:r>
            <a:r>
              <a:rPr lang="ru-RU" dirty="0"/>
              <a:t> </a:t>
            </a:r>
            <a:r>
              <a:rPr lang="ru-RU" dirty="0" err="1"/>
              <a:t>құралады</a:t>
            </a:r>
            <a:r>
              <a:rPr lang="ru-RU" dirty="0"/>
              <a:t>. </a:t>
            </a:r>
            <a:r>
              <a:rPr lang="ru-RU" dirty="0" err="1"/>
              <a:t>Адамдардың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тобына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қайсысына</a:t>
            </a:r>
            <a:r>
              <a:rPr lang="ru-RU" dirty="0"/>
              <a:t> </a:t>
            </a:r>
            <a:r>
              <a:rPr lang="ru-RU" dirty="0" err="1"/>
              <a:t>нақтылы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 де, осы </a:t>
            </a:r>
            <a:r>
              <a:rPr lang="ru-RU" dirty="0" err="1"/>
              <a:t>тапсырманы</a:t>
            </a:r>
            <a:r>
              <a:rPr lang="ru-RU" dirty="0"/>
              <a:t> </a:t>
            </a:r>
            <a:r>
              <a:rPr lang="ru-RU" dirty="0" err="1"/>
              <a:t>орындауға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өндіріс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бекітіледі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туғызылады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ұйымдастыра</a:t>
            </a:r>
            <a:r>
              <a:rPr lang="ru-RU" dirty="0"/>
              <a:t> </a:t>
            </a:r>
            <a:r>
              <a:rPr lang="ru-RU" dirty="0" err="1"/>
              <a:t>білу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Изображение выглядит как человек, группа, небо, внеш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610A0DE2-A912-49FA-A4BD-A4623B96B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38" y="2384304"/>
            <a:ext cx="5172973" cy="290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9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0ECDD-23F8-46C6-8236-C19B5023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9688716" cy="1308630"/>
          </a:xfrm>
        </p:spPr>
        <p:txBody>
          <a:bodyPr/>
          <a:lstStyle/>
          <a:p>
            <a:pPr algn="l"/>
            <a:r>
              <a:rPr lang="ru-RU" b="1" dirty="0" err="1"/>
              <a:t>Еңбекті</a:t>
            </a:r>
            <a:r>
              <a:rPr lang="ru-RU" b="1" dirty="0"/>
              <a:t> </a:t>
            </a:r>
            <a:r>
              <a:rPr lang="ru-RU" b="1" dirty="0" err="1"/>
              <a:t>ұйымдастыру</a:t>
            </a:r>
            <a:r>
              <a:rPr lang="ru-RU" dirty="0"/>
              <a:t> 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4EA64-D0C4-4184-8D96-7C013C8929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9359" y="1748866"/>
            <a:ext cx="11140203" cy="41717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u="sng" dirty="0">
                <a:solidFill>
                  <a:srgbClr val="27537E"/>
                </a:solidFill>
                <a:hlinkClick r:id="rId2"/>
              </a:rPr>
              <a:t>ЖҰМЫС</a:t>
            </a:r>
            <a:r>
              <a:rPr lang="ru-RU" u="sng" dirty="0">
                <a:solidFill>
                  <a:srgbClr val="27537E"/>
                </a:solidFill>
              </a:rPr>
              <a:t> </a:t>
            </a:r>
            <a:r>
              <a:rPr lang="ru-RU" u="sng" dirty="0">
                <a:solidFill>
                  <a:srgbClr val="27537E"/>
                </a:solidFill>
                <a:latin typeface="Times New Roman"/>
                <a:cs typeface="Times New Roman"/>
              </a:rPr>
              <a:t>КҮШІН ҰТЫМДЫ ПАЙДАЛАНУДЫ </a:t>
            </a:r>
            <a:r>
              <a:rPr lang="ru-RU" sz="2400" u="sng" dirty="0">
                <a:solidFill>
                  <a:srgbClr val="27537E"/>
                </a:solidFill>
                <a:latin typeface="Times New Roman"/>
                <a:cs typeface="Times New Roman"/>
              </a:rPr>
              <a:t>ҚАМТАМАСЫЗ</a:t>
            </a:r>
            <a:r>
              <a:rPr lang="ru-RU" u="sng" dirty="0">
                <a:solidFill>
                  <a:srgbClr val="27537E"/>
                </a:solidFill>
                <a:latin typeface="Times New Roman"/>
                <a:cs typeface="Times New Roman"/>
              </a:rPr>
              <a:t> ЕТЕТІН ШАРАЛАР ЖҮЙЕСІ</a:t>
            </a:r>
            <a:endParaRPr lang="ru-RU" dirty="0"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400" dirty="0">
                <a:solidFill>
                  <a:srgbClr val="C41E51"/>
                </a:solidFill>
                <a:latin typeface="Times New Roman"/>
                <a:cs typeface="Times New Roman"/>
              </a:rPr>
              <a:t> </a:t>
            </a:r>
            <a:r>
              <a:rPr lang="ru-RU" sz="2400" dirty="0" err="1">
                <a:solidFill>
                  <a:srgbClr val="C41E51"/>
                </a:solidFill>
                <a:latin typeface="Times New Roman"/>
                <a:cs typeface="Times New Roman"/>
              </a:rPr>
              <a:t>Өндіріс</a:t>
            </a:r>
            <a:r>
              <a:rPr lang="ru-RU" sz="2400" dirty="0">
                <a:solidFill>
                  <a:srgbClr val="C41E51"/>
                </a:solidFill>
                <a:latin typeface="Times New Roman"/>
                <a:cs typeface="Times New Roman"/>
              </a:rPr>
              <a:t> </a:t>
            </a:r>
            <a:r>
              <a:rPr lang="ru-RU" sz="2400" dirty="0" err="1">
                <a:solidFill>
                  <a:srgbClr val="C41E51"/>
                </a:solidFill>
                <a:latin typeface="Times New Roman"/>
                <a:cs typeface="Times New Roman"/>
              </a:rPr>
              <a:t>барысында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: 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адамдарды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тиісінше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орналастыруды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ru-RU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еңбек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бөлінісін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әдістерін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оны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біріктіруді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ru-RU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нормалауды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en-US">
              <a:solidFill>
                <a:srgbClr val="27537E"/>
              </a:solidFill>
              <a:latin typeface="Tw Cen MT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ынталандыруды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en-US">
              <a:solidFill>
                <a:srgbClr val="27537E"/>
              </a:solidFill>
              <a:latin typeface="Tw Cen MT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жұмыс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орындарын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dirty="0" err="1">
                <a:solidFill>
                  <a:srgbClr val="27537E"/>
                </a:solidFill>
                <a:latin typeface="Times New Roman"/>
                <a:cs typeface="Times New Roman"/>
              </a:rPr>
              <a:t>ұйымдастыруды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ru-RU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</a:pP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оларға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қызмет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көрсетуді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‚ </a:t>
            </a:r>
            <a:endParaRPr lang="ru-RU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қажетті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еңбек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жағдайын</a:t>
            </a:r>
            <a:r>
              <a:rPr lang="ru-RU" dirty="0">
                <a:solidFill>
                  <a:srgbClr val="27537E"/>
                </a:solidFill>
                <a:latin typeface="Times New Roman"/>
                <a:cs typeface="Times New Roman"/>
              </a:rPr>
              <a:t> </a:t>
            </a:r>
            <a:r>
              <a:rPr lang="ru-RU" err="1">
                <a:solidFill>
                  <a:srgbClr val="27537E"/>
                </a:solidFill>
                <a:latin typeface="Times New Roman"/>
                <a:cs typeface="Times New Roman"/>
              </a:rPr>
              <a:t>қамтиды</a:t>
            </a:r>
            <a:r>
              <a:rPr lang="ru-RU" dirty="0">
                <a:solidFill>
                  <a:srgbClr val="27537E"/>
                </a:solidFill>
              </a:rPr>
              <a:t>. 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207D3-1501-441A-8A87-BF11D37584EF}"/>
              </a:ext>
            </a:extLst>
          </p:cNvPr>
          <p:cNvSpPr txBox="1"/>
          <p:nvPr/>
        </p:nvSpPr>
        <p:spPr>
          <a:xfrm>
            <a:off x="4155058" y="5486401"/>
            <a:ext cx="8525773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Open Sans"/>
            </a:endParaRPr>
          </a:p>
        </p:txBody>
      </p:sp>
      <p:pic>
        <p:nvPicPr>
          <p:cNvPr id="5" name="Рисунок 5" descr="Изображение выглядит как человек, фотография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42A881C-4EE2-47F5-BF26-002BDD68E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834" y="3650592"/>
            <a:ext cx="3792747" cy="260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87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E8718-F71D-4A88-9A83-75706D59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4484112" cy="86555"/>
          </a:xfrm>
        </p:spPr>
        <p:txBody>
          <a:bodyPr>
            <a:normAutofit fontScale="90000"/>
          </a:bodyPr>
          <a:lstStyle/>
          <a:p>
            <a:br>
              <a:rPr lang="ru-RU" dirty="0">
                <a:ea typeface="+mj-lt"/>
                <a:cs typeface="+mj-lt"/>
              </a:rPr>
            </a:br>
            <a:r>
              <a:rPr lang="ru-RU" dirty="0"/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82219D-9D15-4B93-80A3-626CDF1C52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982" y="1403809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/>
                <a:cs typeface="Times New Roman"/>
              </a:rPr>
              <a:t>Өзара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байланысты</a:t>
            </a:r>
            <a:r>
              <a:rPr lang="ru-RU" dirty="0">
                <a:latin typeface="Times New Roman"/>
                <a:cs typeface="Times New Roman"/>
              </a:rPr>
              <a:t> </a:t>
            </a:r>
          </a:p>
          <a:p>
            <a:pPr algn="ctr"/>
            <a:r>
              <a:rPr lang="ru-RU" dirty="0" err="1">
                <a:solidFill>
                  <a:srgbClr val="2589AD"/>
                </a:solidFill>
                <a:latin typeface="Times New Roman"/>
                <a:cs typeface="Times New Roman"/>
              </a:rPr>
              <a:t>экономикалық</a:t>
            </a:r>
          </a:p>
          <a:p>
            <a:pPr algn="ctr"/>
            <a:r>
              <a:rPr lang="ru-RU" dirty="0" err="1">
                <a:solidFill>
                  <a:srgbClr val="2589AD"/>
                </a:solidFill>
                <a:latin typeface="Times New Roman"/>
                <a:cs typeface="Times New Roman"/>
              </a:rPr>
              <a:t>психофизиологикалық</a:t>
            </a:r>
            <a:r>
              <a:rPr lang="ru-RU" dirty="0">
                <a:solidFill>
                  <a:srgbClr val="2589AD"/>
                </a:solidFill>
                <a:latin typeface="Times New Roman"/>
                <a:cs typeface="Times New Roman"/>
              </a:rPr>
              <a:t>  </a:t>
            </a:r>
          </a:p>
          <a:p>
            <a:pPr algn="ctr"/>
            <a:r>
              <a:rPr lang="ru-RU" dirty="0" err="1">
                <a:solidFill>
                  <a:srgbClr val="2589AD"/>
                </a:solidFill>
                <a:latin typeface="Times New Roman"/>
                <a:cs typeface="Times New Roman"/>
              </a:rPr>
              <a:t>әлеуметтік</a:t>
            </a:r>
            <a:r>
              <a:rPr lang="ru-RU" dirty="0">
                <a:solidFill>
                  <a:srgbClr val="2589AD"/>
                </a:solidFill>
                <a:latin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2589AD"/>
                </a:solidFill>
                <a:latin typeface="Times New Roman"/>
                <a:cs typeface="Times New Roman"/>
              </a:rPr>
              <a:t>міндеттерді</a:t>
            </a:r>
          </a:p>
          <a:p>
            <a:pPr marL="0" indent="0">
              <a:buNone/>
            </a:pPr>
            <a:r>
              <a:rPr lang="ru-RU" dirty="0" err="1">
                <a:latin typeface="Times New Roman"/>
                <a:cs typeface="Times New Roman"/>
              </a:rPr>
              <a:t>топтарын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қамтамасыз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етуге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тиіc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4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стол, человек, внутренний, сид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9AD3C47-A0F2-4D38-9C1D-08404146B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" y="-59181"/>
            <a:ext cx="8177841" cy="69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A2FCE-BE71-4545-BE54-ACB4BA8C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52451" y="-157860"/>
            <a:ext cx="10364451" cy="1624931"/>
          </a:xfrm>
        </p:spPr>
        <p:txBody>
          <a:bodyPr/>
          <a:lstStyle/>
          <a:p>
            <a:r>
              <a:rPr lang="ru-RU" b="1" dirty="0" err="1"/>
              <a:t>Экономикалық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97886-65D2-49B8-8C46-C7E18DDFF5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75622" y="728073"/>
            <a:ext cx="3376430" cy="4948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b="1" err="1">
                <a:solidFill>
                  <a:srgbClr val="000000"/>
                </a:solidFill>
              </a:rPr>
              <a:t>Экономикалық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міндеттер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еңбек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өнімділігін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арттыруға</a:t>
            </a:r>
            <a:r>
              <a:rPr lang="ru-RU" b="1" dirty="0">
                <a:solidFill>
                  <a:srgbClr val="000000"/>
                </a:solidFill>
              </a:rPr>
              <a:t>‚ </a:t>
            </a:r>
            <a:r>
              <a:rPr lang="ru-RU" b="1" err="1">
                <a:solidFill>
                  <a:srgbClr val="000000"/>
                </a:solidFill>
              </a:rPr>
              <a:t>өндіріс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құрал-жабдығын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толық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пайдалануға</a:t>
            </a:r>
            <a:r>
              <a:rPr lang="ru-RU" b="1" dirty="0">
                <a:solidFill>
                  <a:srgbClr val="000000"/>
                </a:solidFill>
              </a:rPr>
              <a:t>‚ </a:t>
            </a:r>
            <a:r>
              <a:rPr lang="ru-RU" b="1" err="1">
                <a:solidFill>
                  <a:srgbClr val="000000"/>
                </a:solidFill>
              </a:rPr>
              <a:t>өзіндік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құнды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төмендетуге</a:t>
            </a:r>
            <a:r>
              <a:rPr lang="ru-RU" b="1" dirty="0">
                <a:solidFill>
                  <a:srgbClr val="000000"/>
                </a:solidFill>
              </a:rPr>
              <a:t>‚ </a:t>
            </a:r>
            <a:r>
              <a:rPr lang="ru-RU" b="1" err="1">
                <a:solidFill>
                  <a:srgbClr val="000000"/>
                </a:solidFill>
              </a:rPr>
              <a:t>өнім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сапасын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жақсартуға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err="1">
                <a:solidFill>
                  <a:srgbClr val="000000"/>
                </a:solidFill>
              </a:rPr>
              <a:t>бағытталған</a:t>
            </a:r>
          </a:p>
        </p:txBody>
      </p:sp>
    </p:spTree>
    <p:extLst>
      <p:ext uri="{BB962C8B-B14F-4D97-AF65-F5344CB8AC3E}">
        <p14:creationId xmlns:p14="http://schemas.microsoft.com/office/powerpoint/2010/main" val="165828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101DB729-7465-47B4-90B5-4DB0C930B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" y="42413"/>
            <a:ext cx="7243313" cy="6773172"/>
          </a:xfrm>
          <a:prstGeom prst="rect">
            <a:avLst/>
          </a:prstGeom>
        </p:spPr>
      </p:pic>
      <p:pic>
        <p:nvPicPr>
          <p:cNvPr id="4" name="Рисунок 4" descr="Изображение выглядит как человек, дерево, стол,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094E81D-A61D-40D2-BC52-C134ECB1A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234" y="4058778"/>
            <a:ext cx="2800709" cy="164467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4C41A-754E-4D75-835D-F15FBB92A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78640" y="-344766"/>
            <a:ext cx="10364451" cy="1596177"/>
          </a:xfrm>
        </p:spPr>
        <p:txBody>
          <a:bodyPr/>
          <a:lstStyle/>
          <a:p>
            <a:r>
              <a:rPr lang="ru-RU" dirty="0"/>
              <a:t>ПСИХОФИЗИОЛОГИКАЛЫҚ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56589A-F15E-46FF-AEEB-A8F3D9E913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2378" y="181733"/>
            <a:ext cx="3965902" cy="54081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latin typeface="Open Sans"/>
                <a:ea typeface="Open Sans"/>
                <a:cs typeface="Open Sans"/>
              </a:rPr>
              <a:t>психо-физиологиялық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міндеттер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қоғамның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басты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өндіргіш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күші</a:t>
            </a:r>
            <a:r>
              <a:rPr lang="ru-RU" dirty="0">
                <a:latin typeface="Open Sans"/>
                <a:ea typeface="Open Sans"/>
                <a:cs typeface="Open Sans"/>
              </a:rPr>
              <a:t> – </a:t>
            </a:r>
            <a:r>
              <a:rPr lang="ru-RU" dirty="0" err="1">
                <a:latin typeface="Open Sans"/>
                <a:ea typeface="Open Sans"/>
                <a:cs typeface="Open Sans"/>
              </a:rPr>
              <a:t>адамның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денсаулығын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сақтауды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және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жұмыс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істеу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қабілетін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арттыруды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қамтамасыз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ететін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қолайлы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өндірістік</a:t>
            </a:r>
            <a:r>
              <a:rPr lang="ru-RU" dirty="0">
                <a:latin typeface="Open Sans"/>
                <a:ea typeface="Open Sans"/>
                <a:cs typeface="Open Sans"/>
              </a:rPr>
              <a:t> </a:t>
            </a:r>
            <a:r>
              <a:rPr lang="ru-RU" dirty="0" err="1">
                <a:latin typeface="Open Sans"/>
                <a:ea typeface="Open Sans"/>
                <a:cs typeface="Open Sans"/>
              </a:rPr>
              <a:t>жағдай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жасауға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бағытталған</a:t>
            </a:r>
            <a:r>
              <a:rPr lang="ru-RU" dirty="0">
                <a:latin typeface="Open Sans"/>
                <a:ea typeface="Open Sans"/>
                <a:cs typeface="Open Sans"/>
              </a:rPr>
              <a:t>;</a:t>
            </a:r>
            <a:endParaRPr lang="ru-RU" dirty="0"/>
          </a:p>
        </p:txBody>
      </p:sp>
      <p:pic>
        <p:nvPicPr>
          <p:cNvPr id="6" name="Рисунок 6" descr="Изображение выглядит как внутренний, человек, полка, мужчи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1A2245E-730D-438C-B9CD-613EB3E93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265" y="4560210"/>
            <a:ext cx="274320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9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6A4C3-F6C0-4208-A203-561A691E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ӘЛЕУМЕТТІК МІНДЕТТЕР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B36FD64-8C38-46B3-880F-07A251206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3" b="12030"/>
          <a:stretch/>
        </p:blipFill>
        <p:spPr>
          <a:xfrm>
            <a:off x="9023229" y="3258769"/>
            <a:ext cx="2728840" cy="336026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B0348CC-DFD8-4CF3-808A-378B955635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latin typeface="Open Sans"/>
                <a:ea typeface="Open Sans"/>
                <a:cs typeface="Open Sans"/>
              </a:rPr>
              <a:t>әлеуметтік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міндеттер</a:t>
            </a:r>
            <a:r>
              <a:rPr lang="ru-RU" dirty="0">
                <a:latin typeface="Open Sans"/>
                <a:ea typeface="Open Sans"/>
                <a:cs typeface="Open Sans"/>
              </a:rPr>
              <a:t> – </a:t>
            </a:r>
            <a:r>
              <a:rPr lang="ru-RU" dirty="0" err="1">
                <a:latin typeface="Open Sans"/>
                <a:ea typeface="Open Sans"/>
                <a:cs typeface="Open Sans"/>
              </a:rPr>
              <a:t>еңбекті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материалдық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және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ағлақтық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жағынан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қанағаттандыруға</a:t>
            </a:r>
            <a:r>
              <a:rPr lang="ru-RU" dirty="0">
                <a:latin typeface="Open Sans"/>
                <a:ea typeface="Open Sans"/>
                <a:cs typeface="Open Sans"/>
              </a:rPr>
              <a:t>‚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жұмыссыздықтан</a:t>
            </a:r>
            <a:r>
              <a:rPr lang="ru-RU" dirty="0">
                <a:latin typeface="Open Sans"/>
                <a:ea typeface="Open Sans"/>
                <a:cs typeface="Open Sans"/>
              </a:rPr>
              <a:t> қорғауға‚ </a:t>
            </a:r>
            <a:r>
              <a:rPr lang="ru-RU" dirty="0" err="1">
                <a:latin typeface="Open Sans"/>
                <a:ea typeface="Open Sans"/>
                <a:cs typeface="Open Sans"/>
              </a:rPr>
              <a:t>жұмысшылардың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басқа</a:t>
            </a:r>
            <a:r>
              <a:rPr lang="ru-RU" dirty="0">
                <a:latin typeface="Open Sans"/>
                <a:ea typeface="Open Sans"/>
                <a:cs typeface="Open Sans"/>
              </a:rPr>
              <a:t> да </a:t>
            </a:r>
            <a:r>
              <a:rPr lang="ru-RU" dirty="0" err="1">
                <a:latin typeface="Open Sans"/>
                <a:ea typeface="Open Sans"/>
                <a:cs typeface="Open Sans"/>
              </a:rPr>
              <a:t>әлеуметтік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мұқтаждарын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қанағаттандыруға</a:t>
            </a:r>
            <a:r>
              <a:rPr lang="ru-RU" dirty="0">
                <a:latin typeface="Open Sans"/>
                <a:ea typeface="Open Sans"/>
                <a:cs typeface="Open Sans"/>
              </a:rPr>
              <a:t> </a:t>
            </a:r>
            <a:r>
              <a:rPr lang="ru-RU" dirty="0" err="1">
                <a:latin typeface="Open Sans"/>
                <a:ea typeface="Open Sans"/>
                <a:cs typeface="Open Sans"/>
              </a:rPr>
              <a:t>бағытталған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51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CCD96-1A0C-4884-BC69-F3E5A7A6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ұжымы</a:t>
            </a:r>
            <a:r>
              <a:rPr lang="ru-RU" dirty="0"/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7D9C51-B327-4169-B837-5101E6D1AE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ФУНКЦИОНАЛДЫ, </a:t>
            </a:r>
          </a:p>
          <a:p>
            <a:pPr algn="ctr">
              <a:buClr>
                <a:srgbClr val="000000"/>
              </a:buClr>
            </a:pPr>
            <a:r>
              <a:rPr lang="ru-RU" sz="2400" dirty="0">
                <a:solidFill>
                  <a:srgbClr val="0070C0"/>
                </a:solidFill>
              </a:rPr>
              <a:t>ТЕХНОЛОГИЯЛЫҚ, </a:t>
            </a:r>
          </a:p>
          <a:p>
            <a:pPr algn="ctr">
              <a:buClr>
                <a:srgbClr val="000000"/>
              </a:buClr>
            </a:pPr>
            <a:r>
              <a:rPr lang="ru-RU" sz="2400" dirty="0">
                <a:solidFill>
                  <a:srgbClr val="0070C0"/>
                </a:solidFill>
              </a:rPr>
              <a:t>КВАЛИФИКАЦИЯЛЫҚ </a:t>
            </a:r>
          </a:p>
          <a:p>
            <a:pPr marL="0" indent="0">
              <a:buClr>
                <a:srgbClr val="000000"/>
              </a:buClr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ЕҢБЕКТІ БӨЛУ ҚАЛЫПТАСАДЫ.</a:t>
            </a:r>
          </a:p>
        </p:txBody>
      </p:sp>
    </p:spTree>
    <p:extLst>
      <p:ext uri="{BB962C8B-B14F-4D97-AF65-F5344CB8AC3E}">
        <p14:creationId xmlns:p14="http://schemas.microsoft.com/office/powerpoint/2010/main" val="4047145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60C32-9E5C-4D88-A72F-B4901B7F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34866" y="57800"/>
            <a:ext cx="10364451" cy="1279875"/>
          </a:xfrm>
        </p:spPr>
        <p:txBody>
          <a:bodyPr/>
          <a:lstStyle/>
          <a:p>
            <a:r>
              <a:rPr lang="ru-RU" dirty="0" err="1"/>
              <a:t>функционалды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7B4895-2264-4A32-8D9B-E76A17F1C9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45659"/>
            <a:ext cx="10363826" cy="454554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/>
              <a:t>Функционалды</a:t>
            </a:r>
            <a:r>
              <a:rPr lang="ru-RU" b="1" dirty="0"/>
              <a:t> </a:t>
            </a:r>
            <a:r>
              <a:rPr lang="ru-RU" b="1" dirty="0" err="1"/>
              <a:t>еңбекті</a:t>
            </a:r>
            <a:r>
              <a:rPr lang="ru-RU" b="1" dirty="0"/>
              <a:t> </a:t>
            </a:r>
            <a:r>
              <a:rPr lang="ru-RU" b="1" dirty="0" err="1"/>
              <a:t>бөлу</a:t>
            </a:r>
            <a:r>
              <a:rPr lang="ru-RU" i="1" dirty="0"/>
              <a:t> - 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жұмыскердің</a:t>
            </a:r>
            <a:r>
              <a:rPr lang="ru-RU" dirty="0"/>
              <a:t> </a:t>
            </a:r>
            <a:r>
              <a:rPr lang="ru-RU" dirty="0" err="1"/>
              <a:t>өндірістегі</a:t>
            </a:r>
            <a:r>
              <a:rPr lang="ru-RU" dirty="0"/>
              <a:t> </a:t>
            </a:r>
            <a:r>
              <a:rPr lang="ru-RU" dirty="0" err="1"/>
              <a:t>роліне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топтарға</a:t>
            </a:r>
            <a:r>
              <a:rPr lang="ru-RU" dirty="0"/>
              <a:t> </a:t>
            </a:r>
            <a:r>
              <a:rPr lang="ru-RU" dirty="0" err="1"/>
              <a:t>бөлінуін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.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жұмыскерлер</a:t>
            </a:r>
            <a:r>
              <a:rPr lang="ru-RU" dirty="0"/>
              <a:t> </a:t>
            </a:r>
            <a:r>
              <a:rPr lang="ru-RU" dirty="0" err="1"/>
              <a:t>төмендегідей</a:t>
            </a:r>
            <a:r>
              <a:rPr lang="ru-RU" dirty="0"/>
              <a:t> </a:t>
            </a:r>
            <a:r>
              <a:rPr lang="ru-RU" dirty="0" err="1"/>
              <a:t>топтарға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</a:t>
            </a:r>
            <a:endParaRPr lang="ru-RU"/>
          </a:p>
          <a:p>
            <a:pPr marL="95250">
              <a:buClr>
                <a:srgbClr val="000000"/>
              </a:buClr>
            </a:pPr>
            <a:r>
              <a:rPr lang="ru-RU" dirty="0"/>
              <a:t>· </a:t>
            </a:r>
            <a:r>
              <a:rPr lang="ru-RU" dirty="0" err="1"/>
              <a:t>негізгі</a:t>
            </a:r>
          </a:p>
          <a:p>
            <a:pPr marL="95250">
              <a:buClr>
                <a:srgbClr val="000000"/>
              </a:buClr>
            </a:pPr>
            <a:r>
              <a:rPr lang="ru-RU" dirty="0"/>
              <a:t>· </a:t>
            </a:r>
            <a:r>
              <a:rPr lang="ru-RU" dirty="0" err="1"/>
              <a:t>қосымша</a:t>
            </a:r>
          </a:p>
          <a:p>
            <a:pPr marL="95250">
              <a:buClr>
                <a:srgbClr val="000000"/>
              </a:buClr>
            </a:pPr>
            <a:r>
              <a:rPr lang="ru-RU" dirty="0"/>
              <a:t>· ИТМ (</a:t>
            </a: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мамандар</a:t>
            </a:r>
            <a:r>
              <a:rPr lang="ru-RU" dirty="0"/>
              <a:t>)</a:t>
            </a:r>
          </a:p>
          <a:p>
            <a:pPr marL="95250">
              <a:buClr>
                <a:srgbClr val="000000"/>
              </a:buClr>
            </a:pPr>
            <a:r>
              <a:rPr lang="ru-RU" dirty="0"/>
              <a:t>· </a:t>
            </a:r>
            <a:r>
              <a:rPr lang="ru-RU" dirty="0" err="1"/>
              <a:t>қызметкерлер</a:t>
            </a:r>
            <a:r>
              <a:rPr lang="ru-RU" dirty="0"/>
              <a:t> (бухгалтерия, </a:t>
            </a:r>
            <a:r>
              <a:rPr lang="ru-RU" dirty="0" err="1"/>
              <a:t>жоспарлау</a:t>
            </a:r>
            <a:r>
              <a:rPr lang="ru-RU" dirty="0"/>
              <a:t> </a:t>
            </a:r>
            <a:r>
              <a:rPr lang="ru-RU" dirty="0" err="1"/>
              <a:t>бөлімінің</a:t>
            </a:r>
            <a:r>
              <a:rPr lang="ru-RU" dirty="0"/>
              <a:t> </a:t>
            </a:r>
            <a:r>
              <a:rPr lang="ru-RU" dirty="0" err="1"/>
              <a:t>қызметкерлері</a:t>
            </a:r>
            <a:r>
              <a:rPr lang="ru-RU" dirty="0"/>
              <a:t>)</a:t>
            </a:r>
          </a:p>
          <a:p>
            <a:pPr marL="95250">
              <a:buClr>
                <a:srgbClr val="000000"/>
              </a:buClr>
            </a:pPr>
            <a:r>
              <a:rPr lang="ru-RU" dirty="0"/>
              <a:t>· </a:t>
            </a:r>
            <a:r>
              <a:rPr lang="ru-RU" dirty="0" err="1"/>
              <a:t>кіші</a:t>
            </a:r>
            <a:r>
              <a:rPr lang="ru-RU" dirty="0"/>
              <a:t> </a:t>
            </a:r>
            <a:r>
              <a:rPr lang="ru-RU" dirty="0" err="1"/>
              <a:t>қызметкерлер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</a:t>
            </a:r>
          </a:p>
          <a:p>
            <a:pPr marL="0" indent="0" algn="ctr">
              <a:buClr>
                <a:srgbClr val="000000"/>
              </a:buClr>
              <a:buNone/>
            </a:pPr>
            <a:r>
              <a:rPr lang="ru-RU" i="1" dirty="0" err="1">
                <a:solidFill>
                  <a:srgbClr val="FF0000"/>
                </a:solidFill>
              </a:rPr>
              <a:t>Негізгі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жұмысшылар</a:t>
            </a:r>
            <a:r>
              <a:rPr lang="ru-RU" dirty="0"/>
              <a:t> –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өндірісіне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қатысушылар</a:t>
            </a:r>
            <a:r>
              <a:rPr lang="ru-RU" dirty="0"/>
              <a:t>: механизатор, комбайнер, </a:t>
            </a:r>
            <a:r>
              <a:rPr lang="ru-RU" dirty="0" err="1"/>
              <a:t>сауыншы</a:t>
            </a:r>
            <a:r>
              <a:rPr lang="ru-RU" dirty="0"/>
              <a:t>, </a:t>
            </a:r>
            <a:r>
              <a:rPr lang="ru-RU" dirty="0" err="1"/>
              <a:t>малшы</a:t>
            </a:r>
            <a:r>
              <a:rPr lang="ru-RU" dirty="0"/>
              <a:t>, </a:t>
            </a:r>
            <a:r>
              <a:rPr lang="ru-RU" dirty="0" err="1"/>
              <a:t>жылқышы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</a:t>
            </a:r>
          </a:p>
          <a:p>
            <a:pPr marL="0" indent="0" algn="ctr">
              <a:buClr>
                <a:srgbClr val="000000"/>
              </a:buClr>
              <a:buNone/>
            </a:pPr>
            <a:r>
              <a:rPr lang="ru-RU" i="1" dirty="0" err="1">
                <a:solidFill>
                  <a:srgbClr val="FF0000"/>
                </a:solidFill>
              </a:rPr>
              <a:t>Қосымша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жұмысшылар</a:t>
            </a:r>
            <a:r>
              <a:rPr lang="ru-RU" dirty="0"/>
              <a:t> –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өндіріске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көрсетушілер</a:t>
            </a:r>
            <a:r>
              <a:rPr lang="ru-RU" dirty="0"/>
              <a:t>: </a:t>
            </a:r>
            <a:r>
              <a:rPr lang="ru-RU" dirty="0" err="1"/>
              <a:t>күзетші</a:t>
            </a:r>
            <a:r>
              <a:rPr lang="ru-RU" dirty="0"/>
              <a:t>, лаборант, </a:t>
            </a:r>
            <a:r>
              <a:rPr lang="ru-RU" dirty="0" err="1"/>
              <a:t>есепші</a:t>
            </a:r>
            <a:r>
              <a:rPr lang="ru-RU" dirty="0"/>
              <a:t>, </a:t>
            </a:r>
            <a:r>
              <a:rPr lang="ru-RU" dirty="0" err="1"/>
              <a:t>қойма</a:t>
            </a:r>
            <a:r>
              <a:rPr lang="ru-RU" dirty="0"/>
              <a:t>,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тағам</a:t>
            </a:r>
            <a:r>
              <a:rPr lang="ru-RU" dirty="0"/>
              <a:t> </a:t>
            </a:r>
            <a:r>
              <a:rPr lang="ru-RU" dirty="0" err="1"/>
              <a:t>жұмысшылары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</a:t>
            </a:r>
          </a:p>
          <a:p>
            <a:pPr>
              <a:buClr>
                <a:srgbClr val="000000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019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62913-7E2F-427A-8C2A-E624F31C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2916980" cy="86555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825C45-34DE-4261-9CC2-0BD3108077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133" y="656187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b="1" err="1">
                <a:latin typeface="Times New Roman"/>
                <a:cs typeface="Times New Roman"/>
              </a:rPr>
              <a:t>Технологиялық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lang="ru-RU" sz="2400" b="1" err="1">
                <a:latin typeface="Times New Roman"/>
                <a:cs typeface="Times New Roman"/>
              </a:rPr>
              <a:t>еңбекті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lang="ru-RU" sz="2400" b="1" err="1">
                <a:latin typeface="Times New Roman"/>
                <a:cs typeface="Times New Roman"/>
              </a:rPr>
              <a:t>бөлу</a:t>
            </a:r>
            <a:r>
              <a:rPr lang="ru-RU" sz="2400" b="1" dirty="0">
                <a:latin typeface="Times New Roman"/>
                <a:cs typeface="Times New Roman"/>
              </a:rPr>
              <a:t> – </a:t>
            </a:r>
            <a:r>
              <a:rPr lang="ru-RU" sz="2400" err="1">
                <a:latin typeface="Times New Roman"/>
                <a:cs typeface="Times New Roman"/>
              </a:rPr>
              <a:t>жұмыс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технологиясына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сәйкес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жұмысшылар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тобының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құрылуын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көрсетеді</a:t>
            </a:r>
            <a:r>
              <a:rPr lang="ru-RU" sz="2400" dirty="0">
                <a:latin typeface="Times New Roman"/>
                <a:cs typeface="Times New Roman"/>
              </a:rPr>
              <a:t> (</a:t>
            </a:r>
            <a:r>
              <a:rPr lang="ru-RU" sz="2400" err="1">
                <a:latin typeface="Times New Roman"/>
                <a:cs typeface="Times New Roman"/>
              </a:rPr>
              <a:t>жинау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звеносы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err="1">
                <a:latin typeface="Times New Roman"/>
                <a:cs typeface="Times New Roman"/>
              </a:rPr>
              <a:t>тасымалдау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звеносы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err="1">
                <a:latin typeface="Times New Roman"/>
                <a:cs typeface="Times New Roman"/>
              </a:rPr>
              <a:t>астықты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өңдеу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звеносы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err="1">
                <a:latin typeface="Times New Roman"/>
                <a:cs typeface="Times New Roman"/>
              </a:rPr>
              <a:t>сүт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өндіру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звеносы</a:t>
            </a:r>
            <a:r>
              <a:rPr lang="ru-RU" sz="2400" dirty="0">
                <a:latin typeface="Times New Roman"/>
                <a:cs typeface="Times New Roman"/>
              </a:rPr>
              <a:t>, мал </a:t>
            </a:r>
            <a:r>
              <a:rPr lang="ru-RU" sz="2400" err="1">
                <a:latin typeface="Times New Roman"/>
                <a:cs typeface="Times New Roman"/>
              </a:rPr>
              <a:t>басын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бордақылау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err="1">
                <a:latin typeface="Times New Roman"/>
                <a:cs typeface="Times New Roman"/>
              </a:rPr>
              <a:t>жас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малды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күту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err="1">
                <a:latin typeface="Times New Roman"/>
                <a:cs typeface="Times New Roman"/>
              </a:rPr>
              <a:t>т.б</a:t>
            </a:r>
            <a:r>
              <a:rPr lang="ru-RU" sz="2400" dirty="0">
                <a:latin typeface="Times New Roman"/>
                <a:cs typeface="Times New Roman"/>
              </a:rPr>
              <a:t>. </a:t>
            </a:r>
            <a:r>
              <a:rPr lang="ru-RU" sz="2400" err="1">
                <a:latin typeface="Times New Roman"/>
                <a:cs typeface="Times New Roman"/>
              </a:rPr>
              <a:t>топтар</a:t>
            </a:r>
            <a:endParaRPr lang="ru-RU" sz="2400">
              <a:latin typeface="Times New Roman"/>
              <a:cs typeface="Times New Roman"/>
            </a:endParaRPr>
          </a:p>
          <a:p>
            <a:pPr>
              <a:buClr>
                <a:srgbClr val="000000"/>
              </a:buClr>
            </a:pPr>
            <a:r>
              <a:rPr lang="ru-RU" sz="2400" b="1" dirty="0" err="1">
                <a:latin typeface="Times New Roman"/>
                <a:cs typeface="Times New Roman"/>
              </a:rPr>
              <a:t>Квалификациялық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lang="ru-RU" sz="2400" b="1" dirty="0" err="1">
                <a:latin typeface="Times New Roman"/>
                <a:cs typeface="Times New Roman"/>
              </a:rPr>
              <a:t>еңбекті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lang="ru-RU" sz="2400" b="1" dirty="0" err="1">
                <a:latin typeface="Times New Roman"/>
                <a:cs typeface="Times New Roman"/>
              </a:rPr>
              <a:t>бөлу</a:t>
            </a:r>
            <a:r>
              <a:rPr lang="ru-RU" sz="2400" b="1" dirty="0">
                <a:latin typeface="Times New Roman"/>
                <a:cs typeface="Times New Roman"/>
              </a:rPr>
              <a:t> – </a:t>
            </a:r>
            <a:r>
              <a:rPr lang="ru-RU" sz="2400" dirty="0" err="1">
                <a:latin typeface="Times New Roman"/>
                <a:cs typeface="Times New Roman"/>
              </a:rPr>
              <a:t>жұмысшылардың</a:t>
            </a:r>
            <a:r>
              <a:rPr lang="ru-RU" sz="2400" dirty="0">
                <a:latin typeface="Times New Roman"/>
                <a:cs typeface="Times New Roman"/>
              </a:rPr>
              <a:t> квалификация </a:t>
            </a:r>
            <a:r>
              <a:rPr lang="ru-RU" sz="2400" dirty="0" err="1">
                <a:latin typeface="Times New Roman"/>
                <a:cs typeface="Times New Roman"/>
              </a:rPr>
              <a:t>деңгейіне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сәйкес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топтарға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cs typeface="Times New Roman"/>
              </a:rPr>
              <a:t>бөлінуі</a:t>
            </a:r>
            <a:r>
              <a:rPr lang="ru-RU" dirty="0" err="1"/>
              <a:t>і</a:t>
            </a:r>
          </a:p>
        </p:txBody>
      </p:sp>
    </p:spTree>
    <p:extLst>
      <p:ext uri="{BB962C8B-B14F-4D97-AF65-F5344CB8AC3E}">
        <p14:creationId xmlns:p14="http://schemas.microsoft.com/office/powerpoint/2010/main" val="2363179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F4817-CB21-4CE0-90D2-2D2D3CBB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</a:t>
            </a:r>
            <a:br>
              <a:rPr lang="ru-RU" dirty="0"/>
            </a:b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75B396-BE05-4C41-B56F-F8CF0B87FF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0000" y="1231281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ұйымдастырудың</a:t>
            </a:r>
            <a:r>
              <a:rPr lang="ru-RU" dirty="0"/>
              <a:t> </a:t>
            </a:r>
            <a:r>
              <a:rPr lang="ru-RU" dirty="0" err="1"/>
              <a:t>тиімділігіне</a:t>
            </a:r>
            <a:r>
              <a:rPr lang="ru-RU" dirty="0"/>
              <a:t> </a:t>
            </a:r>
            <a:r>
              <a:rPr lang="ru-RU" dirty="0" err="1"/>
              <a:t>біршама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ұжымдарының</a:t>
            </a:r>
            <a:r>
              <a:rPr lang="ru-RU" dirty="0"/>
              <a:t> (бригада, звено, отряд) </a:t>
            </a:r>
            <a:r>
              <a:rPr lang="ru-RU" i="1" dirty="0" err="1"/>
              <a:t>оптималды</a:t>
            </a:r>
            <a:r>
              <a:rPr lang="ru-RU" i="1" dirty="0"/>
              <a:t> </a:t>
            </a:r>
            <a:r>
              <a:rPr lang="ru-RU" i="1" dirty="0" err="1"/>
              <a:t>мөлшері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ұжымының</a:t>
            </a:r>
            <a:r>
              <a:rPr lang="ru-RU" dirty="0"/>
              <a:t> </a:t>
            </a:r>
            <a:r>
              <a:rPr lang="ru-RU" dirty="0" err="1"/>
              <a:t>мөлшері</a:t>
            </a:r>
            <a:r>
              <a:rPr lang="ru-RU" dirty="0"/>
              <a:t> </a:t>
            </a:r>
            <a:r>
              <a:rPr lang="ru-RU" dirty="0" err="1"/>
              <a:t>жұмыскерлер</a:t>
            </a:r>
            <a:r>
              <a:rPr lang="ru-RU" dirty="0"/>
              <a:t> </a:t>
            </a:r>
            <a:r>
              <a:rPr lang="ru-RU" dirty="0" err="1"/>
              <a:t>санына</a:t>
            </a:r>
            <a:r>
              <a:rPr lang="ru-RU" dirty="0"/>
              <a:t>,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алқабының</a:t>
            </a:r>
            <a:r>
              <a:rPr lang="ru-RU" dirty="0"/>
              <a:t> </a:t>
            </a:r>
            <a:r>
              <a:rPr lang="ru-RU" dirty="0" err="1"/>
              <a:t>көлеміне</a:t>
            </a:r>
            <a:r>
              <a:rPr lang="ru-RU" dirty="0"/>
              <a:t>, мал </a:t>
            </a:r>
            <a:r>
              <a:rPr lang="ru-RU" dirty="0" err="1"/>
              <a:t>басына</a:t>
            </a:r>
            <a:r>
              <a:rPr lang="ru-RU" dirty="0"/>
              <a:t>, техника </a:t>
            </a:r>
            <a:r>
              <a:rPr lang="ru-RU" dirty="0" err="1"/>
              <a:t>санына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253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D0819-C6BE-4950-82B9-2B7D2B66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00" y="2113762"/>
            <a:ext cx="10364451" cy="1596177"/>
          </a:xfrm>
        </p:spPr>
        <p:txBody>
          <a:bodyPr/>
          <a:lstStyle/>
          <a:p>
            <a:r>
              <a:rPr lang="ru-RU" dirty="0"/>
              <a:t>НАЗАРЛАРЫҢЫЗҒА РАХМЕТ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0949BD-9BEC-41C5-BD31-00B3A205B57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ru-RU" sz="4000" dirty="0"/>
          </a:p>
          <a:p>
            <a:pPr>
              <a:buClr>
                <a:srgbClr val="000000"/>
              </a:buClr>
            </a:pPr>
            <a:endParaRPr lang="ru-RU" sz="40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4FF2144-235D-489E-952E-EBCD8B384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719"/>
            <a:ext cx="12203501" cy="68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9787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Капля</vt:lpstr>
      <vt:lpstr>Еңбекті ұйымдастыру</vt:lpstr>
      <vt:lpstr>  </vt:lpstr>
      <vt:lpstr>   </vt:lpstr>
      <vt:lpstr>Еңбекті ұйымдастыру  </vt:lpstr>
      <vt:lpstr>  </vt:lpstr>
      <vt:lpstr>Экономикалық </vt:lpstr>
      <vt:lpstr>ПСИХОФИЗИОЛОГИКАЛЫҚ </vt:lpstr>
      <vt:lpstr>ӘЛЕУМЕТТІК МІНДЕТТЕР</vt:lpstr>
      <vt:lpstr>Еңбек ұжымы </vt:lpstr>
      <vt:lpstr>функционалды</vt:lpstr>
      <vt:lpstr>  </vt:lpstr>
      <vt:lpstr>  </vt:lpstr>
      <vt:lpstr>НАЗАРЛАРЫҢЫЗҒА РАХМЕТ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revision>4</cp:revision>
  <dcterms:created xsi:type="dcterms:W3CDTF">2013-07-31T16:34:15Z</dcterms:created>
  <dcterms:modified xsi:type="dcterms:W3CDTF">2018-04-08T13:40:24Z</dcterms:modified>
</cp:coreProperties>
</file>